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68" r:id="rId3"/>
    <p:sldId id="371" r:id="rId4"/>
    <p:sldId id="372" r:id="rId5"/>
    <p:sldId id="373" r:id="rId6"/>
    <p:sldId id="374" r:id="rId7"/>
    <p:sldId id="363" r:id="rId8"/>
    <p:sldId id="375" r:id="rId9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74B"/>
    <a:srgbClr val="003B6A"/>
    <a:srgbClr val="C1D8F5"/>
    <a:srgbClr val="CC3300"/>
    <a:srgbClr val="FF9900"/>
    <a:srgbClr val="CA5E09"/>
    <a:srgbClr val="C9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17" autoAdjust="0"/>
    <p:restoredTop sz="94660"/>
  </p:normalViewPr>
  <p:slideViewPr>
    <p:cSldViewPr snapToObjects="1">
      <p:cViewPr varScale="1">
        <p:scale>
          <a:sx n="109" d="100"/>
          <a:sy n="109" d="100"/>
        </p:scale>
        <p:origin x="1350" y="102"/>
      </p:cViewPr>
      <p:guideLst>
        <p:guide orient="horz" pos="1152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80" d="100"/>
          <a:sy n="80" d="100"/>
        </p:scale>
        <p:origin x="316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8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washoe.wcsd\data\Business-And-Finance\Business%20Shared\Mark%20Mathers\Historical%20Info\Historical%20Fund%20Balanc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washoe.wcsd\data\Business-And-Finance\Business%20Shared\Mark%20Mathers\Historical%20Info\Historical%20Fund%20Balanc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washoe.wcsd\data\Business-And-Finance\Business%20Shared\Mark%20Mathers\Historical%20Info\WCSD%20Per%20Pupil%20Guarantee%20-%20infl%20adj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washoe.wcsd\shared-data\Admin\Business-And-Finance\Business%20Shared\Mark%20Mathers\Historical%20Info\K-12%20State%20Funding%20vs%20Total%20GF%20-%20rev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washoe.wcsd\data\Business-And-Finance\Business%20Shared\Mark%20Mathers\Historical%20Info\Historical%20WCSD%20Gen%20Fund%20Revenue%20slides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'All Series (2)'!$A$8:$A$14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'All Series (2)'!$G$8:$G$14</c:f>
              <c:numCache>
                <c:formatCode>_(* #,##0_);_(* \(#,##0\);_(* "-"??_);_(@_)</c:formatCode>
                <c:ptCount val="7"/>
                <c:pt idx="0">
                  <c:v>-12299570</c:v>
                </c:pt>
                <c:pt idx="1">
                  <c:v>-4661076</c:v>
                </c:pt>
                <c:pt idx="2">
                  <c:v>5606823</c:v>
                </c:pt>
                <c:pt idx="3">
                  <c:v>2496882</c:v>
                </c:pt>
                <c:pt idx="4">
                  <c:v>-7914818</c:v>
                </c:pt>
                <c:pt idx="5">
                  <c:v>-9987575</c:v>
                </c:pt>
                <c:pt idx="6">
                  <c:v>-2421451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F-445B-A8A9-21B08D2E858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95118800"/>
        <c:axId val="695117160"/>
      </c:barChart>
      <c:catAx>
        <c:axId val="69511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5117160"/>
        <c:crossesAt val="0"/>
        <c:auto val="1"/>
        <c:lblAlgn val="ctr"/>
        <c:lblOffset val="100"/>
        <c:noMultiLvlLbl val="0"/>
      </c:catAx>
      <c:valAx>
        <c:axId val="695117160"/>
        <c:scaling>
          <c:orientation val="minMax"/>
          <c:max val="10000000"/>
          <c:min val="-15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5118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Fund Balance as a Pct of Actual Expenses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EF474B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'All Series (2)'!$A$8:$A$14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'All Series (2)'!$F$8:$F$14</c:f>
              <c:numCache>
                <c:formatCode>0.0%</c:formatCode>
                <c:ptCount val="7"/>
                <c:pt idx="0">
                  <c:v>0.13902501506144496</c:v>
                </c:pt>
                <c:pt idx="1">
                  <c:v>0.13000626667631224</c:v>
                </c:pt>
                <c:pt idx="2">
                  <c:v>0.14138866071411821</c:v>
                </c:pt>
                <c:pt idx="3">
                  <c:v>0.14306205096967622</c:v>
                </c:pt>
                <c:pt idx="4">
                  <c:v>0.12127756926304636</c:v>
                </c:pt>
                <c:pt idx="5">
                  <c:v>9.757668799887137E-2</c:v>
                </c:pt>
                <c:pt idx="6">
                  <c:v>8.8499916131964187E-2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681-4D94-A451-2AC50809E1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8918992"/>
        <c:axId val="598919976"/>
      </c:lineChart>
      <c:catAx>
        <c:axId val="59891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919976"/>
        <c:crosses val="autoZero"/>
        <c:auto val="1"/>
        <c:lblAlgn val="ctr"/>
        <c:lblOffset val="100"/>
        <c:noMultiLvlLbl val="0"/>
      </c:catAx>
      <c:valAx>
        <c:axId val="598919976"/>
        <c:scaling>
          <c:orientation val="minMax"/>
          <c:min val="4.0000000000000008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918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'Per Pupil Amounts'!$B$24</c:f>
              <c:strCache>
                <c:ptCount val="1"/>
                <c:pt idx="0">
                  <c:v>WCSD Per Pupil Amount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'Per Pupil Amounts'!$C$4:$M$4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'Per Pupil Amounts'!$C$24:$M$24</c:f>
              <c:numCache>
                <c:formatCode>"$"#,##0</c:formatCode>
                <c:ptCount val="11"/>
                <c:pt idx="0">
                  <c:v>4665</c:v>
                </c:pt>
                <c:pt idx="1">
                  <c:v>4665</c:v>
                </c:pt>
                <c:pt idx="2">
                  <c:v>5139</c:v>
                </c:pt>
                <c:pt idx="3">
                  <c:v>5193</c:v>
                </c:pt>
                <c:pt idx="4">
                  <c:v>5295</c:v>
                </c:pt>
                <c:pt idx="5">
                  <c:v>5504</c:v>
                </c:pt>
                <c:pt idx="6">
                  <c:v>5582</c:v>
                </c:pt>
                <c:pt idx="7">
                  <c:v>5612</c:v>
                </c:pt>
                <c:pt idx="8">
                  <c:v>5658</c:v>
                </c:pt>
                <c:pt idx="9">
                  <c:v>5781.0004252671697</c:v>
                </c:pt>
                <c:pt idx="10">
                  <c:v>5841.0004749804075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53-4EB7-AB32-DD28919D8F25}"/>
            </c:ext>
          </c:extLst>
        </c:ser>
        <c:ser>
          <c:idx val="3"/>
          <c:order val="1"/>
          <c:tx>
            <c:strRef>
              <c:f>'Per Pupil Amounts'!$B$25</c:f>
              <c:strCache>
                <c:ptCount val="1"/>
                <c:pt idx="0">
                  <c:v>Per Pupil Amount (inflation adj.)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'Per Pupil Amounts'!$C$4:$M$4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'Per Pupil Amounts'!$C$25:$M$25</c:f>
              <c:numCache>
                <c:formatCode>"$"#,##0</c:formatCode>
                <c:ptCount val="11"/>
                <c:pt idx="0">
                  <c:v>4665</c:v>
                </c:pt>
                <c:pt idx="1">
                  <c:v>4764.9282334421478</c:v>
                </c:pt>
                <c:pt idx="2">
                  <c:v>5185.0365165060475</c:v>
                </c:pt>
                <c:pt idx="3">
                  <c:v>5056.0505484193664</c:v>
                </c:pt>
                <c:pt idx="4">
                  <c:v>5083.7583804734968</c:v>
                </c:pt>
                <c:pt idx="5">
                  <c:v>5182.8021712700556</c:v>
                </c:pt>
                <c:pt idx="6">
                  <c:v>5153.5741783840504</c:v>
                </c:pt>
                <c:pt idx="7">
                  <c:v>5172.5006410954766</c:v>
                </c:pt>
                <c:pt idx="8">
                  <c:v>5172.1175923001483</c:v>
                </c:pt>
                <c:pt idx="9">
                  <c:v>5194.7904600077936</c:v>
                </c:pt>
                <c:pt idx="10">
                  <c:v>5098.3303114949258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7253-4EB7-AB32-DD28919D8F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8100568"/>
        <c:axId val="348097432"/>
        <c:extLst/>
      </c:lineChart>
      <c:catAx>
        <c:axId val="348100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8097432"/>
        <c:crosses val="autoZero"/>
        <c:auto val="1"/>
        <c:lblAlgn val="ctr"/>
        <c:lblOffset val="100"/>
        <c:noMultiLvlLbl val="0"/>
      </c:catAx>
      <c:valAx>
        <c:axId val="348097432"/>
        <c:scaling>
          <c:orientation val="minMax"/>
          <c:min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8100568"/>
        <c:crosses val="autoZero"/>
        <c:crossBetween val="between"/>
      </c:valAx>
      <c:dTable>
        <c:showHorzBorder val="1"/>
        <c:showVertBorder val="1"/>
        <c:showOutline val="1"/>
        <c:showKeys val="0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Data!$D$5:$M$5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Data!$D$9:$M$9</c:f>
              <c:numCache>
                <c:formatCode>0.0%</c:formatCode>
                <c:ptCount val="10"/>
                <c:pt idx="0">
                  <c:v>0.38912314375461982</c:v>
                </c:pt>
                <c:pt idx="1">
                  <c:v>0.40149219595567659</c:v>
                </c:pt>
                <c:pt idx="2">
                  <c:v>0.37081294983855817</c:v>
                </c:pt>
                <c:pt idx="3">
                  <c:v>0.37969663028201206</c:v>
                </c:pt>
                <c:pt idx="4">
                  <c:v>0.39224886319596625</c:v>
                </c:pt>
                <c:pt idx="5">
                  <c:v>0.38029638359891199</c:v>
                </c:pt>
                <c:pt idx="6">
                  <c:v>0.387607039525804</c:v>
                </c:pt>
                <c:pt idx="7">
                  <c:v>0.38307521886864648</c:v>
                </c:pt>
                <c:pt idx="8">
                  <c:v>0.37183391642769809</c:v>
                </c:pt>
                <c:pt idx="9">
                  <c:v>0.35895038689391595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594-485E-ACA1-203DD734B2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7053856"/>
        <c:axId val="45055074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Data!$D$5:$M$5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Data!$D$5:$M$5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6594-485E-ACA1-203DD734B272}"/>
                  </c:ext>
                </c:extLst>
              </c15:ser>
            </c15:filteredLineSeries>
          </c:ext>
        </c:extLst>
      </c:lineChart>
      <c:catAx>
        <c:axId val="3270538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1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i="1"/>
                  <a:t>Fiscal 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1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0550744"/>
        <c:crosses val="autoZero"/>
        <c:auto val="1"/>
        <c:lblAlgn val="ctr"/>
        <c:lblOffset val="100"/>
        <c:noMultiLvlLbl val="0"/>
      </c:catAx>
      <c:valAx>
        <c:axId val="450550744"/>
        <c:scaling>
          <c:orientation val="minMax"/>
          <c:min val="0.3500000000000000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7053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/>
              <a:t>Annual Average Growth in General Fund Revenues, 2013-2018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'Gen Fund rev'!$B$3:$E$3</c:f>
              <c:strCache>
                <c:ptCount val="4"/>
                <c:pt idx="0">
                  <c:v>WCSD</c:v>
                </c:pt>
                <c:pt idx="1">
                  <c:v>Washoe County</c:v>
                </c:pt>
                <c:pt idx="2">
                  <c:v>Reno</c:v>
                </c:pt>
                <c:pt idx="3">
                  <c:v>Sparks</c:v>
                </c:pt>
              </c:strCache>
            </c:strRef>
          </c:cat>
          <c:val>
            <c:numRef>
              <c:f>'Gen Fund rev'!$B$31:$E$31</c:f>
              <c:numCache>
                <c:formatCode>0.0%</c:formatCode>
                <c:ptCount val="4"/>
                <c:pt idx="0">
                  <c:v>2.4259114101463419E-2</c:v>
                </c:pt>
                <c:pt idx="1">
                  <c:v>4.4889045714419096E-2</c:v>
                </c:pt>
                <c:pt idx="2">
                  <c:v>3.6841046951856304E-2</c:v>
                </c:pt>
                <c:pt idx="3">
                  <c:v>5.6964778872022004E-2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D2-4271-B0F9-E9AF81787E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5030752"/>
        <c:axId val="435035672"/>
      </c:barChart>
      <c:catAx>
        <c:axId val="435030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5035672"/>
        <c:crosses val="autoZero"/>
        <c:auto val="1"/>
        <c:lblAlgn val="ctr"/>
        <c:lblOffset val="100"/>
        <c:noMultiLvlLbl val="0"/>
      </c:catAx>
      <c:valAx>
        <c:axId val="435035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5030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0.57662</cdr:x>
      <cdr:y>0.49027</cdr:y>
    </cdr:from>
    <cdr:to>
      <cdr:x>0.93615</cdr:x>
      <cdr:y>0.64005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87933" y="1990165"/>
          <a:ext cx="2299474" cy="608021"/>
        </a:xfrm>
        <a:prstGeom xmlns:a="http://schemas.openxmlformats.org/drawingml/2006/main" prst="rect">
          <a:avLst/>
        </a:prstGeom>
        <a:gradFill xmlns:a="http://schemas.openxmlformats.org/drawingml/2006/main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After</a:t>
          </a:r>
          <a:r>
            <a:rPr lang="en-US" sz="1100" baseline="0" dirty="0"/>
            <a:t> adjusting for inflation, per-pupil funding for WCSD has dropped </a:t>
          </a:r>
          <a:r>
            <a:rPr lang="en-US" sz="1100" baseline="0" dirty="0" smtClean="0"/>
            <a:t>by $87</a:t>
          </a:r>
          <a:r>
            <a:rPr lang="en-US" sz="1100" dirty="0" smtClean="0"/>
            <a:t> per student </a:t>
          </a:r>
          <a:r>
            <a:rPr lang="en-US" sz="1100" baseline="0" dirty="0" smtClean="0"/>
            <a:t>from </a:t>
          </a:r>
          <a:r>
            <a:rPr lang="en-US" sz="1100" baseline="0" dirty="0"/>
            <a:t>2011 to 2019.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0.0144</cdr:x>
      <cdr:y>0.14643</cdr:y>
    </cdr:from>
    <cdr:to>
      <cdr:x>0.14857</cdr:x>
      <cdr:y>0.63066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1978" y="594410"/>
          <a:ext cx="1043338" cy="1965654"/>
        </a:xfrm>
        <a:prstGeom xmlns:a="http://schemas.openxmlformats.org/drawingml/2006/main" prst="rect">
          <a:avLst/>
        </a:prstGeom>
        <a:gradFill xmlns:a="http://schemas.openxmlformats.org/drawingml/2006/main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i="1" u="sng" dirty="0" smtClean="0"/>
            <a:t>Note</a:t>
          </a:r>
          <a:r>
            <a:rPr lang="en-US" sz="1100" i="1" dirty="0" smtClean="0"/>
            <a:t>:  2018 and 2019 have been adjusted up by $104 each year to account for NDE’s error</a:t>
          </a:r>
          <a:r>
            <a:rPr lang="en-US" i="1" dirty="0"/>
            <a:t> </a:t>
          </a:r>
          <a:r>
            <a:rPr lang="en-US" i="1" dirty="0" smtClean="0"/>
            <a:t>in calculating WCSD’s per pupil amount.</a:t>
          </a:r>
          <a:endParaRPr lang="en-US" sz="1100" i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0.08939</cdr:x>
      <cdr:y>0.1502</cdr:y>
    </cdr:from>
    <cdr:to>
      <cdr:x>0.32024</cdr:x>
      <cdr:y>0.47111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1969" y="586690"/>
          <a:ext cx="1141388" cy="1253480"/>
        </a:xfrm>
        <a:prstGeom xmlns:a="http://schemas.openxmlformats.org/drawingml/2006/main" prst="rect">
          <a:avLst/>
        </a:prstGeom>
        <a:gradFill xmlns:a="http://schemas.openxmlformats.org/drawingml/2006/main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i="1" dirty="0" smtClean="0"/>
            <a:t>WCSD's General Fund revenues grew 2.4% per year. This excludes $10.87M of funding for Full Day Kindergarten, which was moved out of special revenue funds to the General Fund in FY18.</a:t>
          </a:r>
        </a:p>
        <a:p xmlns:a="http://schemas.openxmlformats.org/drawingml/2006/main">
          <a:endParaRPr lang="en-US" sz="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5703C-2216-4860-B0BA-E2746B46CD6B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5A36B-AFC4-4EE0-85BD-393D2D6FB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36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53" tIns="46578" rIns="93153" bIns="4657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6434"/>
          </a:xfrm>
          <a:prstGeom prst="rect">
            <a:avLst/>
          </a:prstGeom>
        </p:spPr>
        <p:txBody>
          <a:bodyPr vert="horz" lIns="93153" tIns="46578" rIns="93153" bIns="46578" rtlCol="0"/>
          <a:lstStyle>
            <a:lvl1pPr algn="r">
              <a:defRPr sz="1200"/>
            </a:lvl1pPr>
          </a:lstStyle>
          <a:p>
            <a:fld id="{279825C4-D53C-4ED8-BDB9-1B6B9F517438}" type="datetimeFigureOut">
              <a:rPr lang="en-US" smtClean="0"/>
              <a:t>4/19/2019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3" tIns="46578" rIns="93153" bIns="4657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8"/>
          </a:xfrm>
          <a:prstGeom prst="rect">
            <a:avLst/>
          </a:prstGeom>
        </p:spPr>
        <p:txBody>
          <a:bodyPr vert="horz" lIns="93153" tIns="46578" rIns="93153" bIns="4657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53" tIns="46578" rIns="93153" bIns="4657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3153" tIns="46578" rIns="93153" bIns="46578" rtlCol="0" anchor="b"/>
          <a:lstStyle>
            <a:lvl1pPr algn="r">
              <a:defRPr sz="1200"/>
            </a:lvl1pPr>
          </a:lstStyle>
          <a:p>
            <a:fld id="{6E828265-F9C1-40E3-949B-657260FBA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121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828265-F9C1-40E3-949B-657260FBAA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2090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C5214D-8872-432D-89D1-847901061F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8204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C5214D-8872-432D-89D1-847901061F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5631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C5214D-8872-432D-89D1-847901061F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8837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C5214D-8872-432D-89D1-847901061F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2992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C5214D-8872-432D-89D1-847901061F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2457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C5214D-8872-432D-89D1-847901061F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5566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C5214D-8872-432D-89D1-847901061F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9799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5412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999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99365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695" y="1887095"/>
            <a:ext cx="8229600" cy="3952241"/>
          </a:xfrm>
        </p:spPr>
        <p:txBody>
          <a:bodyPr/>
          <a:lstStyle>
            <a:lvl1pPr>
              <a:defRPr>
                <a:solidFill>
                  <a:srgbClr val="003B6A"/>
                </a:solidFill>
              </a:defRPr>
            </a:lvl1pPr>
            <a:lvl2pPr>
              <a:defRPr>
                <a:solidFill>
                  <a:srgbClr val="003B6A"/>
                </a:solidFill>
              </a:defRPr>
            </a:lvl2pPr>
            <a:lvl3pPr>
              <a:defRPr>
                <a:solidFill>
                  <a:srgbClr val="003B6A"/>
                </a:solidFill>
              </a:defRPr>
            </a:lvl3pPr>
            <a:lvl4pPr>
              <a:defRPr>
                <a:solidFill>
                  <a:srgbClr val="003B6A"/>
                </a:solidFill>
              </a:defRPr>
            </a:lvl4pPr>
            <a:lvl5pPr>
              <a:defRPr>
                <a:solidFill>
                  <a:srgbClr val="003B6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8385748" y="6324600"/>
            <a:ext cx="529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76BF0B5-0529-45C3-B916-B3360D281535}" type="slidenum">
              <a:rPr lang="en-US" smtClean="0">
                <a:solidFill>
                  <a:schemeClr val="bg2"/>
                </a:solidFill>
              </a:r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8715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9600"/>
            <a:ext cx="8229600" cy="3952241"/>
          </a:xfrm>
        </p:spPr>
        <p:txBody>
          <a:bodyPr/>
          <a:lstStyle>
            <a:lvl1pPr>
              <a:defRPr>
                <a:solidFill>
                  <a:srgbClr val="003B6A"/>
                </a:solidFill>
              </a:defRPr>
            </a:lvl1pPr>
            <a:lvl2pPr>
              <a:defRPr>
                <a:solidFill>
                  <a:srgbClr val="003B6A"/>
                </a:solidFill>
              </a:defRPr>
            </a:lvl2pPr>
            <a:lvl3pPr>
              <a:defRPr>
                <a:solidFill>
                  <a:srgbClr val="003B6A"/>
                </a:solidFill>
              </a:defRPr>
            </a:lvl3pPr>
            <a:lvl4pPr>
              <a:defRPr>
                <a:solidFill>
                  <a:srgbClr val="003B6A"/>
                </a:solidFill>
              </a:defRPr>
            </a:lvl4pPr>
            <a:lvl5pPr>
              <a:defRPr>
                <a:solidFill>
                  <a:srgbClr val="003B6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57200" y="920163"/>
            <a:ext cx="8229600" cy="8016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subtitle style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85748" y="6324600"/>
            <a:ext cx="529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76BF0B5-0529-45C3-B916-B3360D281535}" type="slidenum">
              <a:rPr lang="en-US" smtClean="0">
                <a:solidFill>
                  <a:schemeClr val="bg2"/>
                </a:solidFill>
              </a:r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46848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2446"/>
            <a:ext cx="4038600" cy="3987799"/>
          </a:xfrm>
        </p:spPr>
        <p:txBody>
          <a:bodyPr/>
          <a:lstStyle>
            <a:lvl1pPr>
              <a:defRPr sz="2800">
                <a:solidFill>
                  <a:srgbClr val="003B6A"/>
                </a:solidFill>
              </a:defRPr>
            </a:lvl1pPr>
            <a:lvl2pPr>
              <a:defRPr sz="2400">
                <a:solidFill>
                  <a:srgbClr val="003B6A"/>
                </a:solidFill>
              </a:defRPr>
            </a:lvl2pPr>
            <a:lvl3pPr>
              <a:defRPr sz="2000">
                <a:solidFill>
                  <a:srgbClr val="003B6A"/>
                </a:solidFill>
              </a:defRPr>
            </a:lvl3pPr>
            <a:lvl4pPr>
              <a:defRPr sz="1800">
                <a:solidFill>
                  <a:srgbClr val="003B6A"/>
                </a:solidFill>
              </a:defRPr>
            </a:lvl4pPr>
            <a:lvl5pPr>
              <a:defRPr sz="1800">
                <a:solidFill>
                  <a:srgbClr val="003B6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2446"/>
            <a:ext cx="4038600" cy="3987799"/>
          </a:xfrm>
        </p:spPr>
        <p:txBody>
          <a:bodyPr/>
          <a:lstStyle>
            <a:lvl1pPr>
              <a:defRPr sz="2800">
                <a:solidFill>
                  <a:srgbClr val="003B6A"/>
                </a:solidFill>
              </a:defRPr>
            </a:lvl1pPr>
            <a:lvl2pPr>
              <a:defRPr sz="2400">
                <a:solidFill>
                  <a:srgbClr val="003B6A"/>
                </a:solidFill>
              </a:defRPr>
            </a:lvl2pPr>
            <a:lvl3pPr>
              <a:defRPr sz="2000">
                <a:solidFill>
                  <a:srgbClr val="003B6A"/>
                </a:solidFill>
              </a:defRPr>
            </a:lvl3pPr>
            <a:lvl4pPr>
              <a:defRPr sz="1800">
                <a:solidFill>
                  <a:srgbClr val="003B6A"/>
                </a:solidFill>
              </a:defRPr>
            </a:lvl4pPr>
            <a:lvl5pPr>
              <a:defRPr sz="1800">
                <a:solidFill>
                  <a:srgbClr val="003B6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929041"/>
            <a:ext cx="8229600" cy="8016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8385748" y="6324600"/>
            <a:ext cx="529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76BF0B5-0529-45C3-B916-B3360D281535}" type="slidenum">
              <a:rPr lang="en-US" smtClean="0">
                <a:solidFill>
                  <a:schemeClr val="bg2"/>
                </a:solidFill>
              </a:r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67214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9041"/>
            <a:ext cx="8229600" cy="8016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here to add subtitle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2446"/>
            <a:ext cx="4038600" cy="3987799"/>
          </a:xfrm>
        </p:spPr>
        <p:txBody>
          <a:bodyPr/>
          <a:lstStyle>
            <a:lvl1pPr>
              <a:defRPr sz="2800">
                <a:solidFill>
                  <a:srgbClr val="003B6A"/>
                </a:solidFill>
              </a:defRPr>
            </a:lvl1pPr>
            <a:lvl2pPr>
              <a:defRPr sz="2400">
                <a:solidFill>
                  <a:srgbClr val="003B6A"/>
                </a:solidFill>
              </a:defRPr>
            </a:lvl2pPr>
            <a:lvl3pPr>
              <a:defRPr sz="2000">
                <a:solidFill>
                  <a:srgbClr val="003B6A"/>
                </a:solidFill>
              </a:defRPr>
            </a:lvl3pPr>
            <a:lvl4pPr>
              <a:defRPr sz="1800">
                <a:solidFill>
                  <a:srgbClr val="003B6A"/>
                </a:solidFill>
              </a:defRPr>
            </a:lvl4pPr>
            <a:lvl5pPr>
              <a:defRPr sz="1800">
                <a:solidFill>
                  <a:srgbClr val="003B6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2446"/>
            <a:ext cx="4038600" cy="3987799"/>
          </a:xfrm>
        </p:spPr>
        <p:txBody>
          <a:bodyPr/>
          <a:lstStyle>
            <a:lvl1pPr>
              <a:defRPr sz="2800">
                <a:solidFill>
                  <a:srgbClr val="003B6A"/>
                </a:solidFill>
              </a:defRPr>
            </a:lvl1pPr>
            <a:lvl2pPr>
              <a:defRPr sz="2400">
                <a:solidFill>
                  <a:srgbClr val="003B6A"/>
                </a:solidFill>
              </a:defRPr>
            </a:lvl2pPr>
            <a:lvl3pPr>
              <a:defRPr sz="2000">
                <a:solidFill>
                  <a:srgbClr val="003B6A"/>
                </a:solidFill>
              </a:defRPr>
            </a:lvl3pPr>
            <a:lvl4pPr>
              <a:defRPr sz="1800">
                <a:solidFill>
                  <a:srgbClr val="003B6A"/>
                </a:solidFill>
              </a:defRPr>
            </a:lvl4pPr>
            <a:lvl5pPr>
              <a:defRPr sz="1800">
                <a:solidFill>
                  <a:srgbClr val="003B6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8385748" y="6324600"/>
            <a:ext cx="529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76BF0B5-0529-45C3-B916-B3360D281535}" type="slidenum">
              <a:rPr lang="en-US" smtClean="0">
                <a:solidFill>
                  <a:schemeClr val="bg2"/>
                </a:solidFill>
              </a:r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514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385748" y="6324600"/>
            <a:ext cx="529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76BF0B5-0529-45C3-B916-B3360D281535}" type="slidenum">
              <a:rPr lang="en-US" smtClean="0">
                <a:solidFill>
                  <a:schemeClr val="bg2"/>
                </a:solidFill>
              </a:r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03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385748" y="6324600"/>
            <a:ext cx="529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76BF0B5-0529-45C3-B916-B3360D281535}" type="slidenum">
              <a:rPr lang="en-US" smtClean="0">
                <a:solidFill>
                  <a:schemeClr val="bg2"/>
                </a:solidFill>
              </a:r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794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98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55675"/>
            <a:ext cx="82296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79600"/>
            <a:ext cx="8229600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5" r:id="rId2"/>
    <p:sldLayoutId id="2147483698" r:id="rId3"/>
    <p:sldLayoutId id="2147483676" r:id="rId4"/>
    <p:sldLayoutId id="2147483699" r:id="rId5"/>
    <p:sldLayoutId id="2147483678" r:id="rId6"/>
    <p:sldLayoutId id="2147483702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3B6A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984" userDrawn="1">
          <p15:clr>
            <a:srgbClr val="F26B43"/>
          </p15:clr>
        </p15:guide>
        <p15:guide id="2" pos="5184" userDrawn="1">
          <p15:clr>
            <a:srgbClr val="F26B43"/>
          </p15:clr>
        </p15:guide>
        <p15:guide id="3" pos="816">
          <p15:clr>
            <a:srgbClr val="F26B43"/>
          </p15:clr>
        </p15:guide>
        <p15:guide id="4" orient="horz" pos="744">
          <p15:clr>
            <a:srgbClr val="F26B43"/>
          </p15:clr>
        </p15:guide>
        <p15:guide id="5" pos="576">
          <p15:clr>
            <a:srgbClr val="F26B43"/>
          </p15:clr>
        </p15:guide>
        <p15:guide id="6" pos="1056">
          <p15:clr>
            <a:srgbClr val="F26B43"/>
          </p15:clr>
        </p15:guide>
        <p15:guide id="7" pos="1368">
          <p15:clr>
            <a:srgbClr val="F26B43"/>
          </p15:clr>
        </p15:guide>
        <p15:guide id="8" pos="1656">
          <p15:clr>
            <a:srgbClr val="F26B43"/>
          </p15:clr>
        </p15:guide>
        <p15:guide id="9" orient="horz" pos="1464">
          <p15:clr>
            <a:srgbClr val="F26B43"/>
          </p15:clr>
        </p15:guide>
        <p15:guide id="10" orient="horz" pos="98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1704974"/>
            <a:ext cx="7772400" cy="23336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Washoe County School District Presentation to </a:t>
            </a:r>
            <a:r>
              <a:rPr lang="en-US" altLang="en-US" dirty="0" smtClean="0"/>
              <a:t>Committee </a:t>
            </a:r>
            <a:r>
              <a:rPr lang="en-US" altLang="en-US" dirty="0" smtClean="0"/>
              <a:t>on Local Government Finance</a:t>
            </a:r>
            <a:endParaRPr lang="en-US" altLang="en-US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854200"/>
          </a:xfrm>
        </p:spPr>
        <p:txBody>
          <a:bodyPr/>
          <a:lstStyle/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Presented </a:t>
            </a:r>
            <a:r>
              <a:rPr lang="en-US" altLang="en-US" sz="2400" dirty="0"/>
              <a:t>by:</a:t>
            </a:r>
          </a:p>
          <a:p>
            <a:pPr eaLnBrk="1" hangingPunct="1"/>
            <a:r>
              <a:rPr lang="en-US" altLang="en-US" sz="2400" dirty="0" smtClean="0"/>
              <a:t>Mark Mathers, </a:t>
            </a:r>
            <a:r>
              <a:rPr lang="en-US" altLang="en-US" sz="2400" dirty="0"/>
              <a:t>Chief Financial Officer</a:t>
            </a:r>
          </a:p>
          <a:p>
            <a:pPr eaLnBrk="1" hangingPunct="1"/>
            <a:r>
              <a:rPr lang="en-US" altLang="en-US" sz="2400" dirty="0" smtClean="0"/>
              <a:t>April 23, 2019</a:t>
            </a:r>
            <a:endParaRPr lang="en-US" altLang="en-US" sz="2400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338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WCSD General Fund Surpluses/Deficits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721851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332353"/>
              </p:ext>
            </p:extLst>
          </p:nvPr>
        </p:nvGraphicFramePr>
        <p:xfrm>
          <a:off x="685800" y="1721850"/>
          <a:ext cx="7696200" cy="3535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52578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FY18, WCSD significantly reduced its deficit, compared to the prior two fiscal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00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 Fund Balance for General Fund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721851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2578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ending fund balance as of 6/30/18 of 8.8% was within the Board’s policy of 8% to 10% of expenses.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680849"/>
              </p:ext>
            </p:extLst>
          </p:nvPr>
        </p:nvGraphicFramePr>
        <p:xfrm>
          <a:off x="685800" y="1721851"/>
          <a:ext cx="7696200" cy="3535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7038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3760" y="1718912"/>
            <a:ext cx="8173040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3B6A"/>
                </a:solidFill>
              </a:rPr>
              <a:t>Cost Reductions in FY18 and FY19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3B6A"/>
                </a:solidFill>
              </a:rPr>
              <a:t>FY19 - $12.1 </a:t>
            </a:r>
            <a:r>
              <a:rPr lang="en-US" sz="2400" dirty="0" smtClean="0">
                <a:solidFill>
                  <a:srgbClr val="003B6A"/>
                </a:solidFill>
              </a:rPr>
              <a:t>million in ongoing reductions to personnel and operating costs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3B6A"/>
                </a:solidFill>
              </a:rPr>
              <a:t>FY18 - $38.7 </a:t>
            </a:r>
            <a:r>
              <a:rPr lang="en-US" sz="2400" dirty="0" smtClean="0">
                <a:solidFill>
                  <a:srgbClr val="003B6A"/>
                </a:solidFill>
              </a:rPr>
              <a:t>million in reductions, of which $20.9 million were one-time reductions and $17.8 were ongoing reductions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3B6A"/>
                </a:solidFill>
              </a:rPr>
              <a:t>New Budget and Fiscal Policies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3B6A"/>
                </a:solidFill>
              </a:rPr>
              <a:t>Priority Based Budgeting – first school district in the nation to use this approach.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US" sz="2100" dirty="0">
              <a:solidFill>
                <a:srgbClr val="003B6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Taken by WCSD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25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3760" y="2057400"/>
            <a:ext cx="817304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3B6A"/>
                </a:solidFill>
              </a:rPr>
              <a:t>Unlike city and county governments, funding of school districts in Nevada is almost entirely dependent on the State.</a:t>
            </a: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r>
              <a:rPr lang="en-US" sz="2000" dirty="0" smtClean="0">
                <a:solidFill>
                  <a:srgbClr val="003B6A"/>
                </a:solidFill>
              </a:rPr>
              <a:t>In the General Fund, 80% of our revenues flow through to us through the per-pupil basic support guarantee</a:t>
            </a: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r>
              <a:rPr lang="en-US" sz="2000" dirty="0" smtClean="0">
                <a:solidFill>
                  <a:srgbClr val="003B6A"/>
                </a:solidFill>
              </a:rPr>
              <a:t>Local revenues (the other 20%) are factored in by the State in determining the State’s share.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3B6A"/>
                </a:solidFill>
              </a:rPr>
              <a:t>State’s funding model currently looks backward to the first year of the biennium in terms of funding costs.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3B6A"/>
                </a:solidFill>
              </a:rPr>
              <a:t>While funding is determined by the State, we still must collectively bargain locally. 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003B6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However, Some Context for WCSD’s Budget Challenges…..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53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Per-Pupil Funding for WCSD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683019"/>
              </p:ext>
            </p:extLst>
          </p:nvPr>
        </p:nvGraphicFramePr>
        <p:xfrm>
          <a:off x="514831" y="1859536"/>
          <a:ext cx="7776242" cy="4059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322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Use of State General Fund </a:t>
            </a:r>
            <a:br>
              <a:rPr lang="en-US" dirty="0" smtClean="0"/>
            </a:br>
            <a:r>
              <a:rPr lang="en-US" dirty="0" smtClean="0"/>
              <a:t>For K-12 Education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805708"/>
            <a:ext cx="817304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3B6A"/>
                </a:solidFill>
              </a:rPr>
              <a:t>As other revenues have increased, the percentage of the State’s Gen. Fund budget devoted to K-12 is decreasing.</a:t>
            </a:r>
            <a:endParaRPr lang="en-US" sz="2400" dirty="0">
              <a:solidFill>
                <a:srgbClr val="003B6A"/>
              </a:solidFill>
            </a:endParaRPr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952820"/>
              </p:ext>
            </p:extLst>
          </p:nvPr>
        </p:nvGraphicFramePr>
        <p:xfrm>
          <a:off x="1066800" y="2636705"/>
          <a:ext cx="5867400" cy="3459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62800" y="2720562"/>
            <a:ext cx="1676400" cy="224676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This includes categorical grants funded by the State’s General Fund.  It does not include federal grants or programs that are passed through to districts, however.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32349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Additional Revenues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805708"/>
            <a:ext cx="3276600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3B6A"/>
                </a:solidFill>
              </a:rPr>
              <a:t>Because the funding of K-12 is set up for the State to receive any additional revenues like LSST, we do not receive any benefit from a growing economy in Washoe County.  </a:t>
            </a:r>
            <a:endParaRPr lang="en-US" sz="2400" dirty="0">
              <a:solidFill>
                <a:srgbClr val="003B6A"/>
              </a:solidFill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618746"/>
              </p:ext>
            </p:extLst>
          </p:nvPr>
        </p:nvGraphicFramePr>
        <p:xfrm>
          <a:off x="3962400" y="1817430"/>
          <a:ext cx="4944282" cy="3906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925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CSD">
      <a:dk1>
        <a:sysClr val="windowText" lastClr="000000"/>
      </a:dk1>
      <a:lt1>
        <a:srgbClr val="F1E5C7"/>
      </a:lt1>
      <a:dk2>
        <a:srgbClr val="003B6A"/>
      </a:dk2>
      <a:lt2>
        <a:srgbClr val="FFFFFF"/>
      </a:lt2>
      <a:accent1>
        <a:srgbClr val="5B9BD5"/>
      </a:accent1>
      <a:accent2>
        <a:srgbClr val="EF3E42"/>
      </a:accent2>
      <a:accent3>
        <a:srgbClr val="7E8083"/>
      </a:accent3>
      <a:accent4>
        <a:srgbClr val="C99900"/>
      </a:accent4>
      <a:accent5>
        <a:srgbClr val="86B2D8"/>
      </a:accent5>
      <a:accent6>
        <a:srgbClr val="4F6F19"/>
      </a:accent6>
      <a:hlink>
        <a:srgbClr val="009FC2"/>
      </a:hlink>
      <a:folHlink>
        <a:srgbClr val="332A8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WCSD</Template>
  <TotalTime>9866</TotalTime>
  <Words>448</Words>
  <Application>Microsoft Office PowerPoint</Application>
  <PresentationFormat>On-screen Show (4:3)</PresentationFormat>
  <Paragraphs>41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MS PGothic</vt:lpstr>
      <vt:lpstr>Arial</vt:lpstr>
      <vt:lpstr>Calibri</vt:lpstr>
      <vt:lpstr>Courier New</vt:lpstr>
      <vt:lpstr>Office Theme</vt:lpstr>
      <vt:lpstr>Washoe County School District Presentation to Committee on Local Government Finance</vt:lpstr>
      <vt:lpstr>WCSD General Fund Surpluses/Deficits</vt:lpstr>
      <vt:lpstr>Ending Fund Balance for General Fund</vt:lpstr>
      <vt:lpstr>Actions Taken by WCSD</vt:lpstr>
      <vt:lpstr>However, Some Context for WCSD’s Budget Challenges…..</vt:lpstr>
      <vt:lpstr>Per-Pupil Funding for WCSD</vt:lpstr>
      <vt:lpstr>Historical Use of State General Fund  For K-12 Education</vt:lpstr>
      <vt:lpstr>Impact of Additional Revenues</vt:lpstr>
    </vt:vector>
  </TitlesOfParts>
  <Company>WCSD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Katy Holmes</dc:creator>
  <cp:lastModifiedBy>Mathers, Mark</cp:lastModifiedBy>
  <cp:revision>472</cp:revision>
  <cp:lastPrinted>2018-09-17T20:46:20Z</cp:lastPrinted>
  <dcterms:created xsi:type="dcterms:W3CDTF">2013-02-01T00:26:23Z</dcterms:created>
  <dcterms:modified xsi:type="dcterms:W3CDTF">2019-04-19T17:36:27Z</dcterms:modified>
</cp:coreProperties>
</file>